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89" r:id="rId4"/>
    <p:sldId id="290" r:id="rId5"/>
    <p:sldId id="292" r:id="rId6"/>
    <p:sldId id="287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86" y="3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154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84C362D5-B10F-4B23-8AEE-179F2B9555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B126868-86E8-41F4-997E-910B53D113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83C33-14B6-48FA-9BDE-FE0CA7C62E97}" type="datetimeFigureOut">
              <a:rPr lang="zh-CN" altLang="en-US" smtClean="0"/>
              <a:t>2019/10/17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4B15800-3368-4F4C-9D2A-A6F969B57E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FA33C5C-EAC9-4EB5-A018-1610E205F3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52EB4-942E-47F5-BE20-CD436869FE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48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D1252E-8356-4306-B235-DE873FEC6E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FA4C10C-1535-4836-B6E4-24F64A97E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C40BB26-AF75-4B82-A1FA-DA979ABFD0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594497-A58C-4D0D-86A8-25D84C3E066C}" type="datetimeFigureOut">
              <a:rPr lang="zh-CN" altLang="en-US" smtClean="0"/>
              <a:t>2019/10/17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19A999C-A94D-4CD0-889B-167768075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altLang="zh-CN" dirty="0"/>
              <a:t>summer</a:t>
            </a:r>
            <a:endParaRPr lang="zh-CN" altLang="en-US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88B087D-128C-4C3C-AE15-5ACE272FC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C4A597-87A9-482F-98D5-AC0CED9EA1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525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8">
            <a:extLst>
              <a:ext uri="{FF2B5EF4-FFF2-40B4-BE49-F238E27FC236}">
                <a16:creationId xmlns:a16="http://schemas.microsoft.com/office/drawing/2014/main" id="{3D0C5926-AC4A-4688-B04F-2A0E34B4066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305550"/>
            <a:ext cx="12192000" cy="857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square" anchor="ctr">
            <a:spAutoFit/>
          </a:bodyPr>
          <a:lstStyle/>
          <a:p>
            <a:pPr algn="ctr"/>
            <a:endParaRPr lang="zh-CN" altLang="zh-CN" sz="16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Lao UI" panose="020B0502040204020203" pitchFamily="34" charset="0"/>
            </a:endParaRPr>
          </a:p>
        </p:txBody>
      </p:sp>
      <p:sp>
        <p:nvSpPr>
          <p:cNvPr id="24" name="标题 1">
            <a:extLst>
              <a:ext uri="{FF2B5EF4-FFF2-40B4-BE49-F238E27FC236}">
                <a16:creationId xmlns:a16="http://schemas.microsoft.com/office/drawing/2014/main" id="{E2F6638C-D68C-4CAA-9A02-263E0845A4E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748578" y="6191227"/>
            <a:ext cx="658751" cy="3143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7971" tIns="48986" rIns="97971" bIns="48986" anchor="ctr">
            <a:spAutoFit/>
          </a:bodyPr>
          <a:lstStyle/>
          <a:p>
            <a:pPr algn="ctr"/>
            <a:r>
              <a:rPr lang="en-US" altLang="zh-CN" sz="1400" b="1" dirty="0" err="1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Franklin Gothic Medium" panose="020B0603020102020204" pitchFamily="34" charset="0"/>
              </a:rPr>
              <a:t>iDste</a:t>
            </a:r>
            <a:endParaRPr lang="zh-CN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82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D059E2-D644-47BF-A1FA-078526DB3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3050" y="1771650"/>
            <a:ext cx="9144000" cy="966788"/>
          </a:xfrm>
        </p:spPr>
        <p:txBody>
          <a:bodyPr/>
          <a:lstStyle/>
          <a:p>
            <a:r>
              <a:rPr lang="zh-CN" altLang="en-US" sz="5400" dirty="0">
                <a:latin typeface="幼圆" panose="02010509060101010101" pitchFamily="49" charset="-122"/>
                <a:ea typeface="幼圆" panose="02010509060101010101" pitchFamily="49" charset="-122"/>
              </a:rPr>
              <a:t>投影代码填写标准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E384B6B6-B82D-4E95-AFA2-5F37D1AB39B0}"/>
              </a:ext>
            </a:extLst>
          </p:cNvPr>
          <p:cNvSpPr txBox="1">
            <a:spLocks/>
          </p:cNvSpPr>
          <p:nvPr/>
        </p:nvSpPr>
        <p:spPr>
          <a:xfrm>
            <a:off x="10130934" y="5848350"/>
            <a:ext cx="2162175" cy="433388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800" dirty="0">
                <a:latin typeface="幼圆" panose="02010509060101010101" pitchFamily="49" charset="-122"/>
                <a:ea typeface="幼圆" panose="02010509060101010101" pitchFamily="49" charset="-122"/>
              </a:rPr>
              <a:t>技术支持部</a:t>
            </a:r>
          </a:p>
        </p:txBody>
      </p:sp>
      <p:sp>
        <p:nvSpPr>
          <p:cNvPr id="7" name="Freeform 8">
            <a:extLst>
              <a:ext uri="{FF2B5EF4-FFF2-40B4-BE49-F238E27FC236}">
                <a16:creationId xmlns:a16="http://schemas.microsoft.com/office/drawing/2014/main" id="{43A3E67F-D9B8-4848-8AEA-B070C04B5263}"/>
              </a:ext>
            </a:extLst>
          </p:cNvPr>
          <p:cNvSpPr>
            <a:spLocks noEditPoints="1"/>
          </p:cNvSpPr>
          <p:nvPr/>
        </p:nvSpPr>
        <p:spPr bwMode="auto">
          <a:xfrm>
            <a:off x="1606923" y="1734344"/>
            <a:ext cx="1234578" cy="1239719"/>
          </a:xfrm>
          <a:custGeom>
            <a:avLst/>
            <a:gdLst>
              <a:gd name="T0" fmla="*/ 81 w 509"/>
              <a:gd name="T1" fmla="*/ 255 h 511"/>
              <a:gd name="T2" fmla="*/ 428 w 509"/>
              <a:gd name="T3" fmla="*/ 256 h 511"/>
              <a:gd name="T4" fmla="*/ 81 w 509"/>
              <a:gd name="T5" fmla="*/ 255 h 511"/>
              <a:gd name="T6" fmla="*/ 95 w 509"/>
              <a:gd name="T7" fmla="*/ 69 h 511"/>
              <a:gd name="T8" fmla="*/ 137 w 509"/>
              <a:gd name="T9" fmla="*/ 41 h 511"/>
              <a:gd name="T10" fmla="*/ 185 w 509"/>
              <a:gd name="T11" fmla="*/ 21 h 511"/>
              <a:gd name="T12" fmla="*/ 235 w 509"/>
              <a:gd name="T13" fmla="*/ 12 h 511"/>
              <a:gd name="T14" fmla="*/ 285 w 509"/>
              <a:gd name="T15" fmla="*/ 14 h 511"/>
              <a:gd name="T16" fmla="*/ 335 w 509"/>
              <a:gd name="T17" fmla="*/ 25 h 511"/>
              <a:gd name="T18" fmla="*/ 382 w 509"/>
              <a:gd name="T19" fmla="*/ 47 h 511"/>
              <a:gd name="T20" fmla="*/ 423 w 509"/>
              <a:gd name="T21" fmla="*/ 78 h 511"/>
              <a:gd name="T22" fmla="*/ 456 w 509"/>
              <a:gd name="T23" fmla="*/ 117 h 511"/>
              <a:gd name="T24" fmla="*/ 481 w 509"/>
              <a:gd name="T25" fmla="*/ 162 h 511"/>
              <a:gd name="T26" fmla="*/ 496 w 509"/>
              <a:gd name="T27" fmla="*/ 211 h 511"/>
              <a:gd name="T28" fmla="*/ 500 w 509"/>
              <a:gd name="T29" fmla="*/ 263 h 511"/>
              <a:gd name="T30" fmla="*/ 493 w 509"/>
              <a:gd name="T31" fmla="*/ 314 h 511"/>
              <a:gd name="T32" fmla="*/ 476 w 509"/>
              <a:gd name="T33" fmla="*/ 362 h 511"/>
              <a:gd name="T34" fmla="*/ 449 w 509"/>
              <a:gd name="T35" fmla="*/ 407 h 511"/>
              <a:gd name="T36" fmla="*/ 413 w 509"/>
              <a:gd name="T37" fmla="*/ 444 h 511"/>
              <a:gd name="T38" fmla="*/ 371 w 509"/>
              <a:gd name="T39" fmla="*/ 473 h 511"/>
              <a:gd name="T40" fmla="*/ 323 w 509"/>
              <a:gd name="T41" fmla="*/ 492 h 511"/>
              <a:gd name="T42" fmla="*/ 273 w 509"/>
              <a:gd name="T43" fmla="*/ 501 h 511"/>
              <a:gd name="T44" fmla="*/ 221 w 509"/>
              <a:gd name="T45" fmla="*/ 500 h 511"/>
              <a:gd name="T46" fmla="*/ 171 w 509"/>
              <a:gd name="T47" fmla="*/ 488 h 511"/>
              <a:gd name="T48" fmla="*/ 124 w 509"/>
              <a:gd name="T49" fmla="*/ 466 h 511"/>
              <a:gd name="T50" fmla="*/ 84 w 509"/>
              <a:gd name="T51" fmla="*/ 434 h 511"/>
              <a:gd name="T52" fmla="*/ 50 w 509"/>
              <a:gd name="T53" fmla="*/ 394 h 511"/>
              <a:gd name="T54" fmla="*/ 26 w 509"/>
              <a:gd name="T55" fmla="*/ 349 h 511"/>
              <a:gd name="T56" fmla="*/ 12 w 509"/>
              <a:gd name="T57" fmla="*/ 300 h 511"/>
              <a:gd name="T58" fmla="*/ 8 w 509"/>
              <a:gd name="T59" fmla="*/ 248 h 511"/>
              <a:gd name="T60" fmla="*/ 15 w 509"/>
              <a:gd name="T61" fmla="*/ 197 h 511"/>
              <a:gd name="T62" fmla="*/ 33 w 509"/>
              <a:gd name="T63" fmla="*/ 149 h 511"/>
              <a:gd name="T64" fmla="*/ 60 w 509"/>
              <a:gd name="T65" fmla="*/ 107 h 5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09" h="511">
                <a:moveTo>
                  <a:pt x="81" y="255"/>
                </a:moveTo>
                <a:cubicBezTo>
                  <a:pt x="81" y="255"/>
                  <a:pt x="81" y="255"/>
                  <a:pt x="81" y="255"/>
                </a:cubicBezTo>
                <a:cubicBezTo>
                  <a:pt x="81" y="352"/>
                  <a:pt x="159" y="430"/>
                  <a:pt x="255" y="430"/>
                </a:cubicBezTo>
                <a:cubicBezTo>
                  <a:pt x="350" y="430"/>
                  <a:pt x="428" y="352"/>
                  <a:pt x="428" y="256"/>
                </a:cubicBezTo>
                <a:cubicBezTo>
                  <a:pt x="428" y="160"/>
                  <a:pt x="350" y="82"/>
                  <a:pt x="255" y="82"/>
                </a:cubicBezTo>
                <a:cubicBezTo>
                  <a:pt x="159" y="82"/>
                  <a:pt x="81" y="160"/>
                  <a:pt x="81" y="255"/>
                </a:cubicBezTo>
                <a:close/>
                <a:moveTo>
                  <a:pt x="76" y="88"/>
                </a:moveTo>
                <a:cubicBezTo>
                  <a:pt x="88" y="88"/>
                  <a:pt x="95" y="82"/>
                  <a:pt x="95" y="69"/>
                </a:cubicBezTo>
                <a:cubicBezTo>
                  <a:pt x="96" y="56"/>
                  <a:pt x="101" y="52"/>
                  <a:pt x="114" y="55"/>
                </a:cubicBezTo>
                <a:cubicBezTo>
                  <a:pt x="126" y="57"/>
                  <a:pt x="134" y="53"/>
                  <a:pt x="137" y="41"/>
                </a:cubicBezTo>
                <a:cubicBezTo>
                  <a:pt x="141" y="27"/>
                  <a:pt x="147" y="24"/>
                  <a:pt x="159" y="30"/>
                </a:cubicBezTo>
                <a:cubicBezTo>
                  <a:pt x="170" y="35"/>
                  <a:pt x="179" y="32"/>
                  <a:pt x="185" y="21"/>
                </a:cubicBezTo>
                <a:cubicBezTo>
                  <a:pt x="191" y="8"/>
                  <a:pt x="197" y="7"/>
                  <a:pt x="209" y="16"/>
                </a:cubicBezTo>
                <a:cubicBezTo>
                  <a:pt x="218" y="22"/>
                  <a:pt x="227" y="21"/>
                  <a:pt x="235" y="12"/>
                </a:cubicBezTo>
                <a:cubicBezTo>
                  <a:pt x="245" y="0"/>
                  <a:pt x="249" y="0"/>
                  <a:pt x="260" y="12"/>
                </a:cubicBezTo>
                <a:cubicBezTo>
                  <a:pt x="267" y="20"/>
                  <a:pt x="277" y="21"/>
                  <a:pt x="285" y="14"/>
                </a:cubicBezTo>
                <a:cubicBezTo>
                  <a:pt x="298" y="4"/>
                  <a:pt x="303" y="5"/>
                  <a:pt x="310" y="18"/>
                </a:cubicBezTo>
                <a:cubicBezTo>
                  <a:pt x="316" y="28"/>
                  <a:pt x="325" y="30"/>
                  <a:pt x="335" y="25"/>
                </a:cubicBezTo>
                <a:cubicBezTo>
                  <a:pt x="349" y="18"/>
                  <a:pt x="354" y="21"/>
                  <a:pt x="359" y="34"/>
                </a:cubicBezTo>
                <a:cubicBezTo>
                  <a:pt x="362" y="46"/>
                  <a:pt x="370" y="50"/>
                  <a:pt x="382" y="47"/>
                </a:cubicBezTo>
                <a:cubicBezTo>
                  <a:pt x="395" y="43"/>
                  <a:pt x="401" y="47"/>
                  <a:pt x="402" y="61"/>
                </a:cubicBezTo>
                <a:cubicBezTo>
                  <a:pt x="403" y="73"/>
                  <a:pt x="411" y="79"/>
                  <a:pt x="423" y="78"/>
                </a:cubicBezTo>
                <a:cubicBezTo>
                  <a:pt x="437" y="77"/>
                  <a:pt x="441" y="82"/>
                  <a:pt x="440" y="96"/>
                </a:cubicBezTo>
                <a:cubicBezTo>
                  <a:pt x="438" y="108"/>
                  <a:pt x="444" y="115"/>
                  <a:pt x="456" y="117"/>
                </a:cubicBezTo>
                <a:cubicBezTo>
                  <a:pt x="470" y="119"/>
                  <a:pt x="473" y="125"/>
                  <a:pt x="469" y="138"/>
                </a:cubicBezTo>
                <a:cubicBezTo>
                  <a:pt x="465" y="150"/>
                  <a:pt x="469" y="158"/>
                  <a:pt x="481" y="162"/>
                </a:cubicBezTo>
                <a:cubicBezTo>
                  <a:pt x="493" y="167"/>
                  <a:pt x="496" y="173"/>
                  <a:pt x="489" y="185"/>
                </a:cubicBezTo>
                <a:cubicBezTo>
                  <a:pt x="482" y="196"/>
                  <a:pt x="484" y="204"/>
                  <a:pt x="496" y="211"/>
                </a:cubicBezTo>
                <a:cubicBezTo>
                  <a:pt x="506" y="218"/>
                  <a:pt x="507" y="225"/>
                  <a:pt x="499" y="235"/>
                </a:cubicBezTo>
                <a:cubicBezTo>
                  <a:pt x="490" y="245"/>
                  <a:pt x="490" y="253"/>
                  <a:pt x="500" y="263"/>
                </a:cubicBezTo>
                <a:cubicBezTo>
                  <a:pt x="509" y="271"/>
                  <a:pt x="508" y="279"/>
                  <a:pt x="498" y="286"/>
                </a:cubicBezTo>
                <a:cubicBezTo>
                  <a:pt x="487" y="294"/>
                  <a:pt x="485" y="302"/>
                  <a:pt x="493" y="314"/>
                </a:cubicBezTo>
                <a:cubicBezTo>
                  <a:pt x="500" y="324"/>
                  <a:pt x="498" y="331"/>
                  <a:pt x="486" y="336"/>
                </a:cubicBezTo>
                <a:cubicBezTo>
                  <a:pt x="474" y="341"/>
                  <a:pt x="471" y="350"/>
                  <a:pt x="476" y="362"/>
                </a:cubicBezTo>
                <a:cubicBezTo>
                  <a:pt x="480" y="374"/>
                  <a:pt x="477" y="380"/>
                  <a:pt x="465" y="382"/>
                </a:cubicBezTo>
                <a:cubicBezTo>
                  <a:pt x="451" y="386"/>
                  <a:pt x="446" y="393"/>
                  <a:pt x="449" y="407"/>
                </a:cubicBezTo>
                <a:cubicBezTo>
                  <a:pt x="451" y="418"/>
                  <a:pt x="446" y="423"/>
                  <a:pt x="435" y="423"/>
                </a:cubicBezTo>
                <a:cubicBezTo>
                  <a:pt x="420" y="424"/>
                  <a:pt x="414" y="429"/>
                  <a:pt x="413" y="444"/>
                </a:cubicBezTo>
                <a:cubicBezTo>
                  <a:pt x="413" y="455"/>
                  <a:pt x="407" y="460"/>
                  <a:pt x="396" y="457"/>
                </a:cubicBezTo>
                <a:cubicBezTo>
                  <a:pt x="381" y="454"/>
                  <a:pt x="375" y="458"/>
                  <a:pt x="371" y="473"/>
                </a:cubicBezTo>
                <a:cubicBezTo>
                  <a:pt x="368" y="484"/>
                  <a:pt x="361" y="487"/>
                  <a:pt x="351" y="482"/>
                </a:cubicBezTo>
                <a:cubicBezTo>
                  <a:pt x="337" y="476"/>
                  <a:pt x="330" y="479"/>
                  <a:pt x="323" y="492"/>
                </a:cubicBezTo>
                <a:cubicBezTo>
                  <a:pt x="318" y="503"/>
                  <a:pt x="311" y="504"/>
                  <a:pt x="301" y="497"/>
                </a:cubicBezTo>
                <a:cubicBezTo>
                  <a:pt x="290" y="489"/>
                  <a:pt x="282" y="490"/>
                  <a:pt x="273" y="501"/>
                </a:cubicBezTo>
                <a:cubicBezTo>
                  <a:pt x="266" y="510"/>
                  <a:pt x="258" y="511"/>
                  <a:pt x="250" y="502"/>
                </a:cubicBezTo>
                <a:cubicBezTo>
                  <a:pt x="241" y="491"/>
                  <a:pt x="233" y="491"/>
                  <a:pt x="221" y="500"/>
                </a:cubicBezTo>
                <a:cubicBezTo>
                  <a:pt x="212" y="507"/>
                  <a:pt x="205" y="506"/>
                  <a:pt x="199" y="496"/>
                </a:cubicBezTo>
                <a:cubicBezTo>
                  <a:pt x="192" y="483"/>
                  <a:pt x="184" y="481"/>
                  <a:pt x="171" y="488"/>
                </a:cubicBezTo>
                <a:cubicBezTo>
                  <a:pt x="161" y="493"/>
                  <a:pt x="154" y="490"/>
                  <a:pt x="151" y="480"/>
                </a:cubicBezTo>
                <a:cubicBezTo>
                  <a:pt x="146" y="465"/>
                  <a:pt x="140" y="462"/>
                  <a:pt x="124" y="466"/>
                </a:cubicBezTo>
                <a:cubicBezTo>
                  <a:pt x="114" y="468"/>
                  <a:pt x="107" y="464"/>
                  <a:pt x="106" y="453"/>
                </a:cubicBezTo>
                <a:cubicBezTo>
                  <a:pt x="105" y="438"/>
                  <a:pt x="99" y="433"/>
                  <a:pt x="84" y="434"/>
                </a:cubicBezTo>
                <a:cubicBezTo>
                  <a:pt x="73" y="435"/>
                  <a:pt x="67" y="429"/>
                  <a:pt x="69" y="418"/>
                </a:cubicBezTo>
                <a:cubicBezTo>
                  <a:pt x="70" y="403"/>
                  <a:pt x="66" y="397"/>
                  <a:pt x="50" y="394"/>
                </a:cubicBezTo>
                <a:cubicBezTo>
                  <a:pt x="40" y="393"/>
                  <a:pt x="36" y="386"/>
                  <a:pt x="39" y="376"/>
                </a:cubicBezTo>
                <a:cubicBezTo>
                  <a:pt x="44" y="361"/>
                  <a:pt x="41" y="355"/>
                  <a:pt x="26" y="349"/>
                </a:cubicBezTo>
                <a:cubicBezTo>
                  <a:pt x="16" y="345"/>
                  <a:pt x="13" y="338"/>
                  <a:pt x="19" y="328"/>
                </a:cubicBezTo>
                <a:cubicBezTo>
                  <a:pt x="26" y="315"/>
                  <a:pt x="25" y="308"/>
                  <a:pt x="12" y="300"/>
                </a:cubicBezTo>
                <a:cubicBezTo>
                  <a:pt x="3" y="294"/>
                  <a:pt x="1" y="286"/>
                  <a:pt x="9" y="278"/>
                </a:cubicBezTo>
                <a:cubicBezTo>
                  <a:pt x="19" y="267"/>
                  <a:pt x="19" y="259"/>
                  <a:pt x="8" y="248"/>
                </a:cubicBezTo>
                <a:cubicBezTo>
                  <a:pt x="0" y="240"/>
                  <a:pt x="1" y="233"/>
                  <a:pt x="10" y="226"/>
                </a:cubicBezTo>
                <a:cubicBezTo>
                  <a:pt x="22" y="217"/>
                  <a:pt x="23" y="210"/>
                  <a:pt x="15" y="197"/>
                </a:cubicBezTo>
                <a:cubicBezTo>
                  <a:pt x="9" y="188"/>
                  <a:pt x="11" y="181"/>
                  <a:pt x="22" y="176"/>
                </a:cubicBezTo>
                <a:cubicBezTo>
                  <a:pt x="35" y="170"/>
                  <a:pt x="38" y="163"/>
                  <a:pt x="33" y="149"/>
                </a:cubicBezTo>
                <a:cubicBezTo>
                  <a:pt x="28" y="138"/>
                  <a:pt x="32" y="132"/>
                  <a:pt x="44" y="129"/>
                </a:cubicBezTo>
                <a:cubicBezTo>
                  <a:pt x="57" y="127"/>
                  <a:pt x="62" y="119"/>
                  <a:pt x="60" y="107"/>
                </a:cubicBezTo>
                <a:cubicBezTo>
                  <a:pt x="58" y="93"/>
                  <a:pt x="62" y="88"/>
                  <a:pt x="76" y="88"/>
                </a:cubicBezTo>
                <a:close/>
              </a:path>
            </a:pathLst>
          </a:custGeom>
          <a:solidFill>
            <a:srgbClr val="0282D0"/>
          </a:solidFill>
          <a:ln>
            <a:solidFill>
              <a:schemeClr val="bg1"/>
            </a:solidFill>
          </a:ln>
        </p:spPr>
        <p:txBody>
          <a:bodyPr vert="horz" wrap="square" lIns="68598" tIns="34299" rIns="68598" bIns="34299" numCol="1" anchor="ctr" anchorCtr="0" compatLnSpc="1"/>
          <a:lstStyle/>
          <a:p>
            <a:pPr algn="ctr"/>
            <a:endParaRPr lang="zh-CN" altLang="en-US">
              <a:solidFill>
                <a:schemeClr val="accent3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5" name="图片 5122">
            <a:extLst>
              <a:ext uri="{FF2B5EF4-FFF2-40B4-BE49-F238E27FC236}">
                <a16:creationId xmlns:a16="http://schemas.microsoft.com/office/drawing/2014/main" id="{3DEFD8C6-985F-4699-86AA-768EA633F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975" y="3654584"/>
            <a:ext cx="4657090" cy="6388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95797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9" dur="8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组合 25">
            <a:extLst>
              <a:ext uri="{FF2B5EF4-FFF2-40B4-BE49-F238E27FC236}">
                <a16:creationId xmlns:a16="http://schemas.microsoft.com/office/drawing/2014/main" id="{A981FFEF-A9B1-40B6-951B-D7F920FA425A}"/>
              </a:ext>
            </a:extLst>
          </p:cNvPr>
          <p:cNvGrpSpPr>
            <a:grpSpLocks/>
          </p:cNvGrpSpPr>
          <p:nvPr/>
        </p:nvGrpSpPr>
        <p:grpSpPr bwMode="auto">
          <a:xfrm>
            <a:off x="972218" y="1289713"/>
            <a:ext cx="2541904" cy="1500188"/>
            <a:chOff x="0" y="0"/>
            <a:chExt cx="2669033" cy="1573909"/>
          </a:xfrm>
        </p:grpSpPr>
        <p:grpSp>
          <p:nvGrpSpPr>
            <p:cNvPr id="66" name="组合 2">
              <a:extLst>
                <a:ext uri="{FF2B5EF4-FFF2-40B4-BE49-F238E27FC236}">
                  <a16:creationId xmlns:a16="http://schemas.microsoft.com/office/drawing/2014/main" id="{C06FA748-00D2-446C-B9BB-1C5F524F2C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82" y="133598"/>
              <a:ext cx="2663051" cy="1150511"/>
              <a:chOff x="0" y="0"/>
              <a:chExt cx="2663051" cy="1150511"/>
            </a:xfrm>
          </p:grpSpPr>
          <p:sp>
            <p:nvSpPr>
              <p:cNvPr id="68" name="矩形 9">
                <a:extLst>
                  <a:ext uri="{FF2B5EF4-FFF2-40B4-BE49-F238E27FC236}">
                    <a16:creationId xmlns:a16="http://schemas.microsoft.com/office/drawing/2014/main" id="{104F3279-4465-4ECC-B3AA-6CCD1EC288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34905"/>
                <a:ext cx="1022315" cy="923703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 cmpd="sng">
                    <a:solidFill>
                      <a:srgbClr val="395E8A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lang="zh-CN" altLang="zh-CN" sz="190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69" name="矩形 10">
                <a:extLst>
                  <a:ext uri="{FF2B5EF4-FFF2-40B4-BE49-F238E27FC236}">
                    <a16:creationId xmlns:a16="http://schemas.microsoft.com/office/drawing/2014/main" id="{2B7A0588-27E0-4626-8F98-F2B582D3E7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920" y="0"/>
                <a:ext cx="1585888" cy="8233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zh-CN" altLang="en-US" sz="4500" dirty="0">
                    <a:solidFill>
                      <a:srgbClr val="3F3F3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微软雅黑" panose="020B0503020204020204" pitchFamily="34" charset="-122"/>
                  </a:rPr>
                  <a:t> 提纲</a:t>
                </a:r>
                <a:endParaRPr lang="zh-CN" altLang="en-US" dirty="0"/>
              </a:p>
            </p:txBody>
          </p:sp>
          <p:sp>
            <p:nvSpPr>
              <p:cNvPr id="70" name="TextBox 5">
                <a:extLst>
                  <a:ext uri="{FF2B5EF4-FFF2-40B4-BE49-F238E27FC236}">
                    <a16:creationId xmlns:a16="http://schemas.microsoft.com/office/drawing/2014/main" id="{B695300F-29D4-4AF8-9D25-EBEF31C56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7541" y="668976"/>
                <a:ext cx="1725510" cy="4815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mpd="sng">
                    <a:solidFill>
                      <a:srgbClr val="00000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sz="2300" b="1" dirty="0">
                    <a:solidFill>
                      <a:srgbClr val="2BB0DD"/>
                    </a:solidFill>
                    <a:sym typeface="Arial" panose="020B0604020202020204" pitchFamily="34" charset="0"/>
                  </a:rPr>
                  <a:t>ONTENTS</a:t>
                </a:r>
                <a:endParaRPr lang="zh-CN" altLang="en-US" sz="2300" b="1" dirty="0">
                  <a:solidFill>
                    <a:srgbClr val="2BB0DD"/>
                  </a:solidFill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67" name="矩形 8">
              <a:extLst>
                <a:ext uri="{FF2B5EF4-FFF2-40B4-BE49-F238E27FC236}">
                  <a16:creationId xmlns:a16="http://schemas.microsoft.com/office/drawing/2014/main" id="{9B7514C5-6639-44B9-90CB-E95EFF2B50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082567" cy="1573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9100">
                  <a:solidFill>
                    <a:srgbClr val="FFFFFF"/>
                  </a:solidFill>
                  <a:sym typeface="Arial" panose="020B0604020202020204" pitchFamily="34" charset="0"/>
                </a:rPr>
                <a:t>C</a:t>
              </a:r>
              <a:endParaRPr lang="zh-CN" altLang="en-US" sz="9100">
                <a:solidFill>
                  <a:srgbClr val="FFFFFF"/>
                </a:solidFill>
                <a:sym typeface="Arial" panose="020B0604020202020204" pitchFamily="34" charset="0"/>
              </a:endParaRPr>
            </a:p>
          </p:txBody>
        </p:sp>
      </p:grpSp>
      <p:grpSp>
        <p:nvGrpSpPr>
          <p:cNvPr id="51" name="组合 26">
            <a:extLst>
              <a:ext uri="{FF2B5EF4-FFF2-40B4-BE49-F238E27FC236}">
                <a16:creationId xmlns:a16="http://schemas.microsoft.com/office/drawing/2014/main" id="{2D058C67-29C2-4382-9E03-BD36B42F0187}"/>
              </a:ext>
            </a:extLst>
          </p:cNvPr>
          <p:cNvGrpSpPr>
            <a:grpSpLocks/>
          </p:cNvGrpSpPr>
          <p:nvPr/>
        </p:nvGrpSpPr>
        <p:grpSpPr bwMode="auto">
          <a:xfrm>
            <a:off x="3997576" y="1289713"/>
            <a:ext cx="50339" cy="2925197"/>
            <a:chOff x="0" y="0"/>
            <a:chExt cx="63500" cy="2204256"/>
          </a:xfrm>
        </p:grpSpPr>
        <p:sp>
          <p:nvSpPr>
            <p:cNvPr id="52" name="直接连接符 4">
              <a:extLst>
                <a:ext uri="{FF2B5EF4-FFF2-40B4-BE49-F238E27FC236}">
                  <a16:creationId xmlns:a16="http://schemas.microsoft.com/office/drawing/2014/main" id="{39E809CB-AACB-4C0B-A940-C952E6505E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0"/>
              <a:ext cx="1" cy="2204256"/>
            </a:xfrm>
            <a:prstGeom prst="line">
              <a:avLst/>
            </a:prstGeom>
            <a:noFill/>
            <a:ln w="38100" cap="flat" cmpd="sng">
              <a:solidFill>
                <a:srgbClr val="7B7B7B"/>
              </a:solidFill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685800"/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3" name="直接连接符 5">
              <a:extLst>
                <a:ext uri="{FF2B5EF4-FFF2-40B4-BE49-F238E27FC236}">
                  <a16:creationId xmlns:a16="http://schemas.microsoft.com/office/drawing/2014/main" id="{77EA3568-0D1B-4B60-A19B-182579F0DA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500" y="0"/>
              <a:ext cx="1" cy="2196315"/>
            </a:xfrm>
            <a:prstGeom prst="line">
              <a:avLst/>
            </a:prstGeom>
            <a:noFill/>
            <a:ln w="3175" cap="flat" cmpd="sng">
              <a:solidFill>
                <a:srgbClr val="7B7B7B"/>
              </a:solidFill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685800"/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</p:grpSp>
      <p:grpSp>
        <p:nvGrpSpPr>
          <p:cNvPr id="54" name="组合 10">
            <a:extLst>
              <a:ext uri="{FF2B5EF4-FFF2-40B4-BE49-F238E27FC236}">
                <a16:creationId xmlns:a16="http://schemas.microsoft.com/office/drawing/2014/main" id="{DFA245E2-03FB-4A72-8113-099CC6BD6696}"/>
              </a:ext>
            </a:extLst>
          </p:cNvPr>
          <p:cNvGrpSpPr>
            <a:grpSpLocks/>
          </p:cNvGrpSpPr>
          <p:nvPr/>
        </p:nvGrpSpPr>
        <p:grpSpPr bwMode="auto">
          <a:xfrm>
            <a:off x="4228682" y="1560805"/>
            <a:ext cx="2909888" cy="395724"/>
            <a:chOff x="0" y="0"/>
            <a:chExt cx="4074491" cy="553795"/>
          </a:xfrm>
        </p:grpSpPr>
        <p:sp>
          <p:nvSpPr>
            <p:cNvPr id="55" name="矩形 13">
              <a:extLst>
                <a:ext uri="{FF2B5EF4-FFF2-40B4-BE49-F238E27FC236}">
                  <a16:creationId xmlns:a16="http://schemas.microsoft.com/office/drawing/2014/main" id="{32D5EA04-03DB-41A0-ABAD-C47B4B0A8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825"/>
              <a:ext cx="4074491" cy="45045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 cmpd="sng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 defTabSz="685800"/>
              <a:endParaRPr lang="zh-CN" altLang="zh-CN" sz="1125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华文楷体" panose="02010600040101010101" pitchFamily="2" charset="-122"/>
              </a:endParaRPr>
            </a:p>
          </p:txBody>
        </p:sp>
        <p:sp>
          <p:nvSpPr>
            <p:cNvPr id="56" name="椭圆 14">
              <a:extLst>
                <a:ext uri="{FF2B5EF4-FFF2-40B4-BE49-F238E27FC236}">
                  <a16:creationId xmlns:a16="http://schemas.microsoft.com/office/drawing/2014/main" id="{A7A0BB44-1817-49C6-AF63-DA159C105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098" y="85426"/>
              <a:ext cx="379573" cy="37957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 defTabSz="685800"/>
              <a:endParaRPr lang="zh-CN" altLang="zh-CN" sz="1125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华文楷体" panose="02010600040101010101" pitchFamily="2" charset="-122"/>
              </a:endParaRPr>
            </a:p>
          </p:txBody>
        </p:sp>
        <p:sp>
          <p:nvSpPr>
            <p:cNvPr id="57" name="矩形 15">
              <a:extLst>
                <a:ext uri="{FF2B5EF4-FFF2-40B4-BE49-F238E27FC236}">
                  <a16:creationId xmlns:a16="http://schemas.microsoft.com/office/drawing/2014/main" id="{4A7AAD17-FC63-494A-89D3-1E63344D1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33" y="0"/>
              <a:ext cx="601806" cy="541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800">
                <a:lnSpc>
                  <a:spcPct val="150000"/>
                </a:lnSpc>
              </a:pPr>
              <a:r>
                <a:rPr lang="en-US" sz="1425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1</a:t>
              </a:r>
              <a:endParaRPr lang="zh-CN" altLang="en-US" sz="135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8" name="TextBox 15">
              <a:extLst>
                <a:ext uri="{FF2B5EF4-FFF2-40B4-BE49-F238E27FC236}">
                  <a16:creationId xmlns:a16="http://schemas.microsoft.com/office/drawing/2014/main" id="{060AD347-1D84-47EB-A40E-51D3D89EF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903" y="80006"/>
              <a:ext cx="3348588" cy="473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defTabSz="685800"/>
              <a:r>
                <a:rPr lang="zh-CN" altLang="en-US" sz="1600" dirty="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rPr>
                <a:t>规范目的</a:t>
              </a:r>
            </a:p>
          </p:txBody>
        </p:sp>
      </p:grpSp>
      <p:grpSp>
        <p:nvGrpSpPr>
          <p:cNvPr id="59" name="组合 15">
            <a:extLst>
              <a:ext uri="{FF2B5EF4-FFF2-40B4-BE49-F238E27FC236}">
                <a16:creationId xmlns:a16="http://schemas.microsoft.com/office/drawing/2014/main" id="{C076589E-EB48-4E8A-B8CD-808930FCF538}"/>
              </a:ext>
            </a:extLst>
          </p:cNvPr>
          <p:cNvGrpSpPr>
            <a:grpSpLocks/>
          </p:cNvGrpSpPr>
          <p:nvPr/>
        </p:nvGrpSpPr>
        <p:grpSpPr bwMode="auto">
          <a:xfrm>
            <a:off x="4228682" y="1985858"/>
            <a:ext cx="2909888" cy="409617"/>
            <a:chOff x="0" y="0"/>
            <a:chExt cx="4074491" cy="573237"/>
          </a:xfrm>
        </p:grpSpPr>
        <p:sp>
          <p:nvSpPr>
            <p:cNvPr id="60" name="矩形 18">
              <a:extLst>
                <a:ext uri="{FF2B5EF4-FFF2-40B4-BE49-F238E27FC236}">
                  <a16:creationId xmlns:a16="http://schemas.microsoft.com/office/drawing/2014/main" id="{ADF8D913-2206-4059-8AB8-52CE52A15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2825"/>
              <a:ext cx="4074491" cy="45045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 cmpd="sng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 defTabSz="685800"/>
              <a:endParaRPr lang="zh-CN" altLang="zh-CN" sz="1125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华文楷体" panose="02010600040101010101" pitchFamily="2" charset="-122"/>
              </a:endParaRPr>
            </a:p>
          </p:txBody>
        </p:sp>
        <p:sp>
          <p:nvSpPr>
            <p:cNvPr id="61" name="椭圆 19">
              <a:extLst>
                <a:ext uri="{FF2B5EF4-FFF2-40B4-BE49-F238E27FC236}">
                  <a16:creationId xmlns:a16="http://schemas.microsoft.com/office/drawing/2014/main" id="{3C727881-8566-4806-8817-29FCB2F94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098" y="85426"/>
              <a:ext cx="379573" cy="37957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 algn="ctr" defTabSz="685800"/>
              <a:endParaRPr lang="zh-CN" altLang="zh-CN" sz="1125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华文楷体" panose="02010600040101010101" pitchFamily="2" charset="-122"/>
              </a:endParaRPr>
            </a:p>
          </p:txBody>
        </p:sp>
        <p:sp>
          <p:nvSpPr>
            <p:cNvPr id="96" name="矩形 20">
              <a:extLst>
                <a:ext uri="{FF2B5EF4-FFF2-40B4-BE49-F238E27FC236}">
                  <a16:creationId xmlns:a16="http://schemas.microsoft.com/office/drawing/2014/main" id="{D166C218-A32F-4282-AA9A-C5A591115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33" y="0"/>
              <a:ext cx="601806" cy="541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800">
                <a:lnSpc>
                  <a:spcPct val="150000"/>
                </a:lnSpc>
              </a:pPr>
              <a:r>
                <a:rPr lang="en-US" sz="1425" dirty="0">
                  <a:solidFill>
                    <a:srgbClr val="26262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2</a:t>
              </a:r>
              <a:endParaRPr lang="zh-CN" altLang="en-US" sz="135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97" name="TextBox 20">
              <a:extLst>
                <a:ext uri="{FF2B5EF4-FFF2-40B4-BE49-F238E27FC236}">
                  <a16:creationId xmlns:a16="http://schemas.microsoft.com/office/drawing/2014/main" id="{E9BE7BE4-CA46-4B53-BD13-797C01853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882" y="99448"/>
              <a:ext cx="3333609" cy="473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defTabSz="685800"/>
              <a:r>
                <a:rPr lang="zh-CN" altLang="en-US" sz="1600" dirty="0">
                  <a:solidFill>
                    <a:prstClr val="black"/>
                  </a:solidFill>
                  <a:latin typeface="等线" panose="020F0502020204030204"/>
                  <a:ea typeface="等线" panose="02010600030101010101" pitchFamily="2" charset="-122"/>
                </a:rPr>
                <a:t>填写标准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421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id="{30EF50BF-F908-4249-B375-70AAC6916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1481"/>
            <a:ext cx="9144000" cy="777240"/>
          </a:xfrm>
        </p:spPr>
        <p:txBody>
          <a:bodyPr/>
          <a:lstStyle/>
          <a:p>
            <a:r>
              <a:rPr lang="zh-CN" altLang="en-US" sz="3600" dirty="0"/>
              <a:t>规范目的</a:t>
            </a:r>
            <a:endParaRPr lang="zh-CN" altLang="en-US" sz="2400" dirty="0"/>
          </a:p>
        </p:txBody>
      </p:sp>
      <p:sp>
        <p:nvSpPr>
          <p:cNvPr id="7" name="副标题 6">
            <a:extLst>
              <a:ext uri="{FF2B5EF4-FFF2-40B4-BE49-F238E27FC236}">
                <a16:creationId xmlns:a16="http://schemas.microsoft.com/office/drawing/2014/main" id="{E5CA2E7F-3859-4621-BC54-10147312AD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50498"/>
            <a:ext cx="9144000" cy="4250202"/>
          </a:xfrm>
        </p:spPr>
        <p:txBody>
          <a:bodyPr/>
          <a:lstStyle/>
          <a:p>
            <a:pPr algn="l"/>
            <a:r>
              <a:rPr lang="zh-CN" altLang="en-US" sz="2000" dirty="0">
                <a:solidFill>
                  <a:srgbClr val="FF0000"/>
                </a:solidFill>
                <a:latin typeface="+mn-ea"/>
              </a:rPr>
              <a:t>目的：方便在调试的时候直接选择可用的投影控制代码，无需到处找投影码</a:t>
            </a:r>
            <a:r>
              <a:rPr lang="zh-CN" altLang="en-US" sz="2000" dirty="0">
                <a:latin typeface="+mn-ea"/>
              </a:rPr>
              <a:t>。</a:t>
            </a:r>
            <a:endParaRPr lang="en-US" altLang="zh-CN" sz="2000" dirty="0">
              <a:latin typeface="+mn-ea"/>
            </a:endParaRPr>
          </a:p>
          <a:p>
            <a:pPr algn="l"/>
            <a:r>
              <a:rPr lang="en-US" altLang="zh-CN" sz="2000" dirty="0">
                <a:latin typeface="+mn-ea"/>
              </a:rPr>
              <a:t>           </a:t>
            </a:r>
            <a:r>
              <a:rPr lang="zh-CN" altLang="en-US" sz="2000" dirty="0">
                <a:latin typeface="+mn-ea"/>
              </a:rPr>
              <a:t>由于新版服务器增加云端管理功能，可以将投影码相关信息同步到云端，为了更好的识别可用的投影代码，我们需要统一一个添加标准，以便我们更好的收集投影控制代码。</a:t>
            </a:r>
            <a:endParaRPr lang="en-US" altLang="zh-CN" sz="2000" dirty="0">
              <a:latin typeface="+mn-ea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7022D313-76F4-4547-AA1B-45597DAFF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3372" y="2376274"/>
            <a:ext cx="3165052" cy="359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661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id="{30EF50BF-F908-4249-B375-70AAC6916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1481"/>
            <a:ext cx="9144000" cy="777240"/>
          </a:xfrm>
        </p:spPr>
        <p:txBody>
          <a:bodyPr/>
          <a:lstStyle/>
          <a:p>
            <a:r>
              <a:rPr lang="zh-CN" altLang="en-US" sz="3600" dirty="0"/>
              <a:t>填写标准</a:t>
            </a:r>
            <a:endParaRPr lang="zh-CN" altLang="en-US" sz="2400" dirty="0"/>
          </a:p>
        </p:txBody>
      </p:sp>
      <p:sp>
        <p:nvSpPr>
          <p:cNvPr id="7" name="副标题 6">
            <a:extLst>
              <a:ext uri="{FF2B5EF4-FFF2-40B4-BE49-F238E27FC236}">
                <a16:creationId xmlns:a16="http://schemas.microsoft.com/office/drawing/2014/main" id="{E5CA2E7F-3859-4621-BC54-10147312AD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50498"/>
            <a:ext cx="9144000" cy="4250202"/>
          </a:xfrm>
        </p:spPr>
        <p:txBody>
          <a:bodyPr/>
          <a:lstStyle/>
          <a:p>
            <a:pPr algn="l"/>
            <a:r>
              <a:rPr lang="zh-CN" altLang="en-US" sz="2000" dirty="0">
                <a:latin typeface="+mn-ea"/>
              </a:rPr>
              <a:t>名称：型号</a:t>
            </a:r>
            <a:r>
              <a:rPr lang="en-US" altLang="zh-CN" sz="2000" dirty="0">
                <a:latin typeface="+mn-ea"/>
              </a:rPr>
              <a:t>-</a:t>
            </a:r>
            <a:r>
              <a:rPr lang="zh-CN" altLang="en-US" sz="2000" dirty="0">
                <a:latin typeface="+mn-ea"/>
              </a:rPr>
              <a:t>串口接线方式</a:t>
            </a:r>
            <a:r>
              <a:rPr lang="en-US" altLang="zh-CN" sz="2000" dirty="0">
                <a:latin typeface="+mn-ea"/>
              </a:rPr>
              <a:t>-</a:t>
            </a:r>
            <a:r>
              <a:rPr lang="zh-CN" altLang="en-US" sz="2000" dirty="0">
                <a:latin typeface="+mn-ea"/>
              </a:rPr>
              <a:t>波特率</a:t>
            </a:r>
            <a:r>
              <a:rPr lang="en-US" altLang="zh-CN" sz="2000" dirty="0">
                <a:latin typeface="+mn-ea"/>
              </a:rPr>
              <a:t>-</a:t>
            </a:r>
            <a:r>
              <a:rPr lang="zh-CN" altLang="en-US" sz="2000" dirty="0">
                <a:latin typeface="+mn-ea"/>
              </a:rPr>
              <a:t>通道</a:t>
            </a:r>
            <a:r>
              <a:rPr lang="en-US" altLang="zh-CN" sz="2000" dirty="0">
                <a:latin typeface="+mn-ea"/>
              </a:rPr>
              <a:t>1-</a:t>
            </a:r>
            <a:r>
              <a:rPr lang="zh-CN" altLang="en-US" sz="2000" dirty="0">
                <a:latin typeface="+mn-ea"/>
              </a:rPr>
              <a:t>通道</a:t>
            </a:r>
            <a:r>
              <a:rPr lang="en-US" altLang="zh-CN" sz="2000" dirty="0">
                <a:latin typeface="+mn-ea"/>
              </a:rPr>
              <a:t>2</a:t>
            </a:r>
          </a:p>
          <a:p>
            <a:pPr algn="l"/>
            <a:r>
              <a:rPr lang="en-US" altLang="zh-CN" sz="2000" dirty="0">
                <a:latin typeface="+mn-ea"/>
              </a:rPr>
              <a:t>           </a:t>
            </a:r>
            <a:r>
              <a:rPr lang="zh-CN" altLang="en-US" sz="2000" dirty="0">
                <a:latin typeface="+mn-ea"/>
              </a:rPr>
              <a:t>例：</a:t>
            </a:r>
            <a:r>
              <a:rPr lang="zh-CN" altLang="en-US" sz="2000" dirty="0">
                <a:solidFill>
                  <a:srgbClr val="FF0000"/>
                </a:solidFill>
                <a:latin typeface="+mn-ea"/>
              </a:rPr>
              <a:t>希沃</a:t>
            </a:r>
            <a:r>
              <a:rPr lang="en-US" altLang="zh-CN" sz="2000" dirty="0">
                <a:solidFill>
                  <a:srgbClr val="FF0000"/>
                </a:solidFill>
                <a:latin typeface="+mn-ea"/>
              </a:rPr>
              <a:t>-</a:t>
            </a:r>
            <a:r>
              <a:rPr lang="zh-CN" altLang="en-US" sz="2000" dirty="0">
                <a:solidFill>
                  <a:srgbClr val="FF0000"/>
                </a:solidFill>
                <a:latin typeface="+mn-ea"/>
              </a:rPr>
              <a:t>直连</a:t>
            </a:r>
            <a:r>
              <a:rPr lang="en-US" altLang="zh-CN" sz="2000" dirty="0">
                <a:solidFill>
                  <a:srgbClr val="FF0000"/>
                </a:solidFill>
                <a:latin typeface="+mn-ea"/>
              </a:rPr>
              <a:t>-9600-HDMI1-PC</a:t>
            </a:r>
          </a:p>
          <a:p>
            <a:pPr algn="l"/>
            <a:r>
              <a:rPr lang="zh-CN" altLang="en-US" sz="2000" dirty="0">
                <a:latin typeface="+mn-ea"/>
              </a:rPr>
              <a:t>校验位：根据厂家参数</a:t>
            </a:r>
            <a:endParaRPr lang="en-US" altLang="zh-CN" sz="2000" dirty="0">
              <a:latin typeface="+mn-ea"/>
            </a:endParaRPr>
          </a:p>
          <a:p>
            <a:pPr algn="l"/>
            <a:r>
              <a:rPr lang="zh-CN" altLang="en-US" sz="2000" dirty="0">
                <a:latin typeface="+mn-ea"/>
              </a:rPr>
              <a:t>关机延时：激光</a:t>
            </a:r>
            <a:r>
              <a:rPr lang="en-US" altLang="zh-CN" sz="2000" dirty="0">
                <a:latin typeface="+mn-ea"/>
              </a:rPr>
              <a:t>30s</a:t>
            </a:r>
            <a:r>
              <a:rPr lang="zh-CN" altLang="en-US" sz="2000" dirty="0">
                <a:latin typeface="+mn-ea"/>
              </a:rPr>
              <a:t>；壁挂大屏</a:t>
            </a:r>
            <a:r>
              <a:rPr lang="en-US" altLang="zh-CN" sz="2000" dirty="0">
                <a:latin typeface="+mn-ea"/>
              </a:rPr>
              <a:t>60s</a:t>
            </a:r>
            <a:r>
              <a:rPr lang="zh-CN" altLang="en-US" sz="2000" dirty="0">
                <a:latin typeface="+mn-ea"/>
              </a:rPr>
              <a:t>；灯泡</a:t>
            </a:r>
            <a:r>
              <a:rPr lang="en-US" altLang="zh-CN" sz="2000" dirty="0">
                <a:latin typeface="+mn-ea"/>
              </a:rPr>
              <a:t>100s</a:t>
            </a:r>
            <a:r>
              <a:rPr lang="zh-CN" altLang="en-US" sz="2000" dirty="0">
                <a:latin typeface="+mn-ea"/>
              </a:rPr>
              <a:t>；</a:t>
            </a:r>
            <a:endParaRPr lang="en-US" altLang="zh-CN" sz="2000" dirty="0">
              <a:latin typeface="+mn-ea"/>
            </a:endParaRPr>
          </a:p>
          <a:p>
            <a:pPr algn="l"/>
            <a:r>
              <a:rPr lang="zh-CN" altLang="en-US" sz="2000" dirty="0">
                <a:latin typeface="+mn-ea"/>
              </a:rPr>
              <a:t>波特率：根据厂家参数</a:t>
            </a:r>
            <a:endParaRPr lang="en-US" altLang="zh-CN" sz="2000" dirty="0">
              <a:latin typeface="+mn-ea"/>
            </a:endParaRPr>
          </a:p>
          <a:p>
            <a:pPr algn="l"/>
            <a:r>
              <a:rPr lang="zh-CN" altLang="en-US" sz="2000" dirty="0">
                <a:latin typeface="+mn-ea"/>
              </a:rPr>
              <a:t>开机码：根据厂家参数，不要空格，不要“</a:t>
            </a:r>
            <a:r>
              <a:rPr lang="en-US" altLang="zh-CN" sz="2000" dirty="0">
                <a:latin typeface="+mn-ea"/>
              </a:rPr>
              <a:t>H</a:t>
            </a:r>
            <a:r>
              <a:rPr lang="zh-CN" altLang="en-US" sz="2000" dirty="0">
                <a:latin typeface="+mn-ea"/>
              </a:rPr>
              <a:t>”</a:t>
            </a:r>
            <a:endParaRPr lang="en-US" altLang="zh-CN" sz="2000" dirty="0">
              <a:latin typeface="+mn-ea"/>
            </a:endParaRPr>
          </a:p>
          <a:p>
            <a:pPr algn="l"/>
            <a:r>
              <a:rPr lang="zh-CN" altLang="en-US" sz="2000" dirty="0">
                <a:latin typeface="+mn-ea"/>
              </a:rPr>
              <a:t>关机码：根据厂家参数，不要空格，不要“</a:t>
            </a:r>
            <a:r>
              <a:rPr lang="en-US" altLang="zh-CN" sz="2000" dirty="0">
                <a:latin typeface="+mn-ea"/>
              </a:rPr>
              <a:t>H</a:t>
            </a:r>
            <a:r>
              <a:rPr lang="zh-CN" altLang="en-US" sz="2000" dirty="0">
                <a:latin typeface="+mn-ea"/>
              </a:rPr>
              <a:t>”</a:t>
            </a:r>
            <a:endParaRPr lang="en-US" altLang="zh-CN" sz="2000" dirty="0">
              <a:latin typeface="+mn-ea"/>
            </a:endParaRPr>
          </a:p>
          <a:p>
            <a:pPr algn="l"/>
            <a:r>
              <a:rPr lang="zh-CN" altLang="en-US" sz="2000" dirty="0">
                <a:latin typeface="+mn-ea"/>
              </a:rPr>
              <a:t>通道</a:t>
            </a: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：根据接口</a:t>
            </a: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填对应控制码</a:t>
            </a:r>
            <a:endParaRPr lang="en-US" altLang="zh-CN" sz="2000" dirty="0">
              <a:latin typeface="+mn-ea"/>
            </a:endParaRPr>
          </a:p>
          <a:p>
            <a:pPr algn="l"/>
            <a:r>
              <a:rPr lang="zh-CN" altLang="en-US" sz="2000" dirty="0">
                <a:latin typeface="+mn-ea"/>
              </a:rPr>
              <a:t>通道</a:t>
            </a:r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：根据接口</a:t>
            </a:r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填对应控制码</a:t>
            </a:r>
            <a:endParaRPr lang="en-US" altLang="zh-CN" sz="2000" dirty="0">
              <a:latin typeface="+mn-ea"/>
            </a:endParaRPr>
          </a:p>
          <a:p>
            <a:pPr algn="l"/>
            <a:endParaRPr lang="en-US" altLang="zh-CN" sz="2000" dirty="0">
              <a:latin typeface="+mn-ea"/>
            </a:endParaRPr>
          </a:p>
          <a:p>
            <a:pPr algn="l"/>
            <a:endParaRPr lang="en-US" altLang="zh-CN" sz="2000" dirty="0">
              <a:latin typeface="+mn-ea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2E3E507B-4C6B-425C-A16E-86F8785D2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848" y="1403302"/>
            <a:ext cx="2979771" cy="463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047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id="{30EF50BF-F908-4249-B375-70AAC6916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1481"/>
            <a:ext cx="9144000" cy="777240"/>
          </a:xfrm>
        </p:spPr>
        <p:txBody>
          <a:bodyPr/>
          <a:lstStyle/>
          <a:p>
            <a:r>
              <a:rPr lang="zh-CN" altLang="en-US" sz="3600" dirty="0"/>
              <a:t>填写标准</a:t>
            </a:r>
            <a:endParaRPr lang="zh-CN" altLang="en-US" sz="2400" dirty="0"/>
          </a:p>
        </p:txBody>
      </p:sp>
      <p:sp>
        <p:nvSpPr>
          <p:cNvPr id="7" name="副标题 6">
            <a:extLst>
              <a:ext uri="{FF2B5EF4-FFF2-40B4-BE49-F238E27FC236}">
                <a16:creationId xmlns:a16="http://schemas.microsoft.com/office/drawing/2014/main" id="{E5CA2E7F-3859-4621-BC54-10147312AD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50498"/>
            <a:ext cx="9144000" cy="4250202"/>
          </a:xfrm>
        </p:spPr>
        <p:txBody>
          <a:bodyPr/>
          <a:lstStyle/>
          <a:p>
            <a:pPr algn="l"/>
            <a:r>
              <a:rPr lang="zh-CN" altLang="en-US" sz="2000" dirty="0">
                <a:solidFill>
                  <a:srgbClr val="FF0000"/>
                </a:solidFill>
                <a:latin typeface="+mn-ea"/>
              </a:rPr>
              <a:t>希沃</a:t>
            </a:r>
            <a:r>
              <a:rPr lang="en-US" altLang="zh-CN" sz="2000" dirty="0">
                <a:solidFill>
                  <a:srgbClr val="FF0000"/>
                </a:solidFill>
                <a:latin typeface="+mn-ea"/>
              </a:rPr>
              <a:t>-</a:t>
            </a:r>
            <a:r>
              <a:rPr lang="zh-CN" altLang="en-US" sz="2000" dirty="0">
                <a:solidFill>
                  <a:srgbClr val="FF0000"/>
                </a:solidFill>
                <a:latin typeface="+mn-ea"/>
              </a:rPr>
              <a:t>直连</a:t>
            </a:r>
            <a:r>
              <a:rPr lang="en-US" altLang="zh-CN" sz="2000" dirty="0">
                <a:solidFill>
                  <a:srgbClr val="FF0000"/>
                </a:solidFill>
                <a:latin typeface="+mn-ea"/>
              </a:rPr>
              <a:t>-9600-HDMI1-PC</a:t>
            </a:r>
            <a:r>
              <a:rPr lang="zh-CN" altLang="en-US" sz="2000" dirty="0">
                <a:latin typeface="+mn-ea"/>
              </a:rPr>
              <a:t>表示：</a:t>
            </a:r>
            <a:endParaRPr lang="en-US" altLang="zh-CN" sz="2000" dirty="0">
              <a:latin typeface="+mn-ea"/>
            </a:endParaRPr>
          </a:p>
          <a:p>
            <a:pPr algn="l"/>
            <a:r>
              <a:rPr lang="en-US" altLang="zh-CN" sz="2000" dirty="0">
                <a:latin typeface="+mn-ea"/>
              </a:rPr>
              <a:t>1.</a:t>
            </a:r>
            <a:r>
              <a:rPr lang="zh-CN" altLang="en-US" sz="2000" dirty="0">
                <a:latin typeface="+mn-ea"/>
              </a:rPr>
              <a:t>投影机型号：希沃；</a:t>
            </a:r>
            <a:endParaRPr lang="en-US" altLang="zh-CN" sz="2000" dirty="0">
              <a:latin typeface="+mn-ea"/>
            </a:endParaRPr>
          </a:p>
          <a:p>
            <a:pPr algn="l"/>
            <a:r>
              <a:rPr lang="en-US" altLang="zh-CN" sz="2000" dirty="0">
                <a:latin typeface="+mn-ea"/>
              </a:rPr>
              <a:t>2.</a:t>
            </a:r>
            <a:r>
              <a:rPr lang="zh-CN" altLang="en-US" sz="2000" dirty="0">
                <a:latin typeface="+mn-ea"/>
              </a:rPr>
              <a:t>串口接线方式：直连；</a:t>
            </a:r>
            <a:endParaRPr lang="en-US" altLang="zh-CN" sz="2000" dirty="0">
              <a:latin typeface="+mn-ea"/>
            </a:endParaRPr>
          </a:p>
          <a:p>
            <a:pPr algn="l"/>
            <a:r>
              <a:rPr lang="en-US" altLang="zh-CN" sz="2000" dirty="0">
                <a:latin typeface="+mn-ea"/>
              </a:rPr>
              <a:t>3.</a:t>
            </a:r>
            <a:r>
              <a:rPr lang="zh-CN" altLang="en-US" sz="2000" dirty="0">
                <a:latin typeface="+mn-ea"/>
              </a:rPr>
              <a:t>波特率：</a:t>
            </a:r>
            <a:r>
              <a:rPr lang="en-US" altLang="zh-CN" sz="2000" dirty="0">
                <a:latin typeface="+mn-ea"/>
              </a:rPr>
              <a:t>9600</a:t>
            </a:r>
          </a:p>
          <a:p>
            <a:pPr algn="l"/>
            <a:r>
              <a:rPr lang="en-US" altLang="zh-CN" sz="2000" dirty="0">
                <a:latin typeface="+mn-ea"/>
              </a:rPr>
              <a:t>4.</a:t>
            </a:r>
            <a:r>
              <a:rPr lang="zh-CN" altLang="en-US" sz="2000" dirty="0">
                <a:latin typeface="+mn-ea"/>
              </a:rPr>
              <a:t>通道</a:t>
            </a: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对应是：</a:t>
            </a:r>
            <a:r>
              <a:rPr lang="en-US" altLang="zh-CN" sz="2000" dirty="0">
                <a:latin typeface="+mn-ea"/>
              </a:rPr>
              <a:t>HDMI1</a:t>
            </a:r>
            <a:r>
              <a:rPr lang="zh-CN" altLang="en-US" sz="2000" dirty="0">
                <a:latin typeface="+mn-ea"/>
              </a:rPr>
              <a:t>控制码</a:t>
            </a:r>
            <a:endParaRPr lang="en-US" altLang="zh-CN" sz="2000" dirty="0">
              <a:latin typeface="+mn-ea"/>
            </a:endParaRPr>
          </a:p>
          <a:p>
            <a:pPr algn="l"/>
            <a:r>
              <a:rPr lang="en-US" altLang="zh-CN" sz="2000" dirty="0">
                <a:latin typeface="+mn-ea"/>
              </a:rPr>
              <a:t>5.</a:t>
            </a:r>
            <a:r>
              <a:rPr lang="zh-CN" altLang="en-US" sz="2000" dirty="0">
                <a:latin typeface="+mn-ea"/>
              </a:rPr>
              <a:t>通道</a:t>
            </a:r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对应是：内置</a:t>
            </a:r>
            <a:r>
              <a:rPr lang="en-US" altLang="zh-CN" sz="2000" dirty="0">
                <a:latin typeface="+mn-ea"/>
              </a:rPr>
              <a:t>PC</a:t>
            </a:r>
            <a:r>
              <a:rPr lang="zh-CN" altLang="en-US" sz="2000" dirty="0">
                <a:latin typeface="+mn-ea"/>
              </a:rPr>
              <a:t>控制码</a:t>
            </a:r>
            <a:endParaRPr lang="en-US" altLang="zh-CN" sz="2000" dirty="0">
              <a:latin typeface="+mn-ea"/>
            </a:endParaRPr>
          </a:p>
          <a:p>
            <a:pPr algn="l"/>
            <a:endParaRPr lang="en-US" altLang="zh-CN" sz="2000" dirty="0">
              <a:latin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9C6FB7C-150A-4A91-A7AB-A63C89B06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848" y="1403302"/>
            <a:ext cx="2979771" cy="463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77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2">
            <a:extLst>
              <a:ext uri="{FF2B5EF4-FFF2-40B4-BE49-F238E27FC236}">
                <a16:creationId xmlns:a16="http://schemas.microsoft.com/office/drawing/2014/main" id="{221F75A9-13D2-4530-99FB-B857894095E9}"/>
              </a:ext>
            </a:extLst>
          </p:cNvPr>
          <p:cNvSpPr txBox="1"/>
          <p:nvPr/>
        </p:nvSpPr>
        <p:spPr>
          <a:xfrm>
            <a:off x="5555956" y="1020809"/>
            <a:ext cx="1080088" cy="108127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lstStyle/>
          <a:p>
            <a:pPr lvl="0" algn="ctr" defTabSz="914400"/>
            <a:r>
              <a:rPr lang="zh-CN" altLang="en-US" sz="8625">
                <a:latin typeface="Gungsuh" pitchFamily="2" charset="-127"/>
                <a:ea typeface="华文行楷" pitchFamily="2" charset="-122"/>
              </a:rPr>
              <a:t>提</a:t>
            </a:r>
          </a:p>
        </p:txBody>
      </p:sp>
      <p:sp>
        <p:nvSpPr>
          <p:cNvPr id="11" name="文本框 3">
            <a:extLst>
              <a:ext uri="{FF2B5EF4-FFF2-40B4-BE49-F238E27FC236}">
                <a16:creationId xmlns:a16="http://schemas.microsoft.com/office/drawing/2014/main" id="{F65DAB9C-1A56-47E0-8166-4E14B7AA1745}"/>
              </a:ext>
            </a:extLst>
          </p:cNvPr>
          <p:cNvSpPr txBox="1"/>
          <p:nvPr/>
        </p:nvSpPr>
        <p:spPr>
          <a:xfrm>
            <a:off x="5253483" y="1879400"/>
            <a:ext cx="1080088" cy="10800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lstStyle/>
          <a:p>
            <a:pPr lvl="0" algn="ctr" defTabSz="914400"/>
            <a:r>
              <a:rPr lang="zh-CN" altLang="en-US" sz="7200">
                <a:latin typeface="Gungsuh" pitchFamily="2" charset="-127"/>
                <a:ea typeface="华文行楷" pitchFamily="2" charset="-122"/>
              </a:rPr>
              <a:t>问</a:t>
            </a:r>
          </a:p>
        </p:txBody>
      </p:sp>
      <p:sp>
        <p:nvSpPr>
          <p:cNvPr id="12" name="文本框 6">
            <a:extLst>
              <a:ext uri="{FF2B5EF4-FFF2-40B4-BE49-F238E27FC236}">
                <a16:creationId xmlns:a16="http://schemas.microsoft.com/office/drawing/2014/main" id="{A0D5ECC4-FF74-4CF0-B2BA-974272303B33}"/>
              </a:ext>
            </a:extLst>
          </p:cNvPr>
          <p:cNvSpPr txBox="1"/>
          <p:nvPr/>
        </p:nvSpPr>
        <p:spPr>
          <a:xfrm>
            <a:off x="5945359" y="2838023"/>
            <a:ext cx="1080087" cy="188271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lstStyle/>
          <a:p>
            <a:pPr lvl="0" algn="ctr" defTabSz="914400"/>
            <a:r>
              <a:rPr lang="zh-CN" altLang="en-US" sz="6000">
                <a:latin typeface="Gungsuh" pitchFamily="2" charset="-127"/>
                <a:ea typeface="华文行楷" pitchFamily="2" charset="-122"/>
              </a:rPr>
              <a:t>答疑</a:t>
            </a:r>
          </a:p>
        </p:txBody>
      </p:sp>
      <p:sp>
        <p:nvSpPr>
          <p:cNvPr id="13" name="文本框 7">
            <a:extLst>
              <a:ext uri="{FF2B5EF4-FFF2-40B4-BE49-F238E27FC236}">
                <a16:creationId xmlns:a16="http://schemas.microsoft.com/office/drawing/2014/main" id="{8AF40D1C-8D93-409E-A7F3-74BFB7574903}"/>
              </a:ext>
            </a:extLst>
          </p:cNvPr>
          <p:cNvSpPr txBox="1"/>
          <p:nvPr/>
        </p:nvSpPr>
        <p:spPr>
          <a:xfrm>
            <a:off x="5765543" y="3016648"/>
            <a:ext cx="310808" cy="2241152"/>
          </a:xfrm>
          <a:prstGeom prst="rect">
            <a:avLst/>
          </a:prstGeom>
          <a:noFill/>
          <a:ln w="9525">
            <a:noFill/>
          </a:ln>
        </p:spPr>
        <p:txBody>
          <a:bodyPr vert="eaVert" lIns="0" tIns="0" rIns="0" bIns="0" anchor="ctr"/>
          <a:lstStyle/>
          <a:p>
            <a:pPr lvl="0" algn="just"/>
            <a:r>
              <a:rPr lang="en-US" altLang="x-none" sz="1500" dirty="0">
                <a:solidFill>
                  <a:schemeClr val="accent1"/>
                </a:solidFill>
                <a:latin typeface="Gungsuh" pitchFamily="2" charset="-127"/>
                <a:ea typeface="华文行楷" pitchFamily="2" charset="-122"/>
              </a:rPr>
              <a:t>Question and answer</a:t>
            </a:r>
          </a:p>
        </p:txBody>
      </p:sp>
      <p:sp>
        <p:nvSpPr>
          <p:cNvPr id="14" name="矩形 8">
            <a:extLst>
              <a:ext uri="{FF2B5EF4-FFF2-40B4-BE49-F238E27FC236}">
                <a16:creationId xmlns:a16="http://schemas.microsoft.com/office/drawing/2014/main" id="{942E9B9C-F406-4BAA-A34C-EFCD4ED7BC59}"/>
              </a:ext>
            </a:extLst>
          </p:cNvPr>
          <p:cNvSpPr/>
          <p:nvPr/>
        </p:nvSpPr>
        <p:spPr>
          <a:xfrm>
            <a:off x="5555956" y="3026175"/>
            <a:ext cx="209587" cy="36439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ctr"/>
          <a:lstStyle/>
          <a:p>
            <a:pPr lvl="0" algn="ctr"/>
            <a:endParaRPr lang="zh-CN" altLang="en-US" sz="1350" dirty="0">
              <a:latin typeface="Calibri" pitchFamily="2" charset="0"/>
              <a:ea typeface="宋体" charset="-122"/>
            </a:endParaRPr>
          </a:p>
        </p:txBody>
      </p:sp>
      <p:sp>
        <p:nvSpPr>
          <p:cNvPr id="15" name="文本框 9">
            <a:extLst>
              <a:ext uri="{FF2B5EF4-FFF2-40B4-BE49-F238E27FC236}">
                <a16:creationId xmlns:a16="http://schemas.microsoft.com/office/drawing/2014/main" id="{FAFEEF4B-2F32-45C8-9D16-251D7EFA5096}"/>
              </a:ext>
            </a:extLst>
          </p:cNvPr>
          <p:cNvSpPr txBox="1"/>
          <p:nvPr/>
        </p:nvSpPr>
        <p:spPr>
          <a:xfrm>
            <a:off x="5555956" y="3391761"/>
            <a:ext cx="209587" cy="1800543"/>
          </a:xfrm>
          <a:prstGeom prst="rect">
            <a:avLst/>
          </a:prstGeom>
          <a:noFill/>
          <a:ln w="9525">
            <a:noFill/>
          </a:ln>
        </p:spPr>
        <p:txBody>
          <a:bodyPr vert="eaVert" lIns="0" tIns="0" rIns="0" bIns="0" anchor="ctr"/>
          <a:lstStyle/>
          <a:p>
            <a:pPr lvl="0" algn="ctr"/>
            <a:r>
              <a:rPr lang="en-US" altLang="x-none" sz="1200" dirty="0">
                <a:solidFill>
                  <a:schemeClr val="accent1"/>
                </a:solidFill>
                <a:latin typeface="Gungsuh" pitchFamily="2" charset="-127"/>
                <a:ea typeface="华文行楷" pitchFamily="2" charset="-122"/>
              </a:rPr>
              <a:t>Question and answer</a:t>
            </a:r>
          </a:p>
        </p:txBody>
      </p:sp>
      <p:sp>
        <p:nvSpPr>
          <p:cNvPr id="16" name="直接连接符 13320">
            <a:extLst>
              <a:ext uri="{FF2B5EF4-FFF2-40B4-BE49-F238E27FC236}">
                <a16:creationId xmlns:a16="http://schemas.microsoft.com/office/drawing/2014/main" id="{BEBA022A-59E1-45BC-81AE-323F583BF11A}"/>
              </a:ext>
            </a:extLst>
          </p:cNvPr>
          <p:cNvSpPr/>
          <p:nvPr/>
        </p:nvSpPr>
        <p:spPr>
          <a:xfrm flipH="1">
            <a:off x="6069206" y="2978542"/>
            <a:ext cx="8335" cy="216136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/>
            <a:endParaRPr lang="zh-CN" altLang="en-US" sz="1350"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3452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245</Words>
  <Application>Microsoft Office PowerPoint</Application>
  <PresentationFormat>宽屏</PresentationFormat>
  <Paragraphs>34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Gungsuh</vt:lpstr>
      <vt:lpstr>等线</vt:lpstr>
      <vt:lpstr>等线 Light</vt:lpstr>
      <vt:lpstr>华文楷体</vt:lpstr>
      <vt:lpstr>微软雅黑</vt:lpstr>
      <vt:lpstr>幼圆</vt:lpstr>
      <vt:lpstr>Arial</vt:lpstr>
      <vt:lpstr>Calibri</vt:lpstr>
      <vt:lpstr>Office 主题​​</vt:lpstr>
      <vt:lpstr>投影代码填写标准</vt:lpstr>
      <vt:lpstr>PowerPoint 演示文稿</vt:lpstr>
      <vt:lpstr>规范目的</vt:lpstr>
      <vt:lpstr>填写标准</vt:lpstr>
      <vt:lpstr>填写标准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夏 磊</dc:creator>
  <cp:lastModifiedBy>Amj 艾</cp:lastModifiedBy>
  <cp:revision>97</cp:revision>
  <dcterms:created xsi:type="dcterms:W3CDTF">2019-01-18T03:32:54Z</dcterms:created>
  <dcterms:modified xsi:type="dcterms:W3CDTF">2019-10-17T10:06:06Z</dcterms:modified>
</cp:coreProperties>
</file>